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87" r:id="rId3"/>
    <p:sldId id="298" r:id="rId4"/>
    <p:sldId id="288" r:id="rId5"/>
    <p:sldId id="290" r:id="rId6"/>
    <p:sldId id="289" r:id="rId7"/>
    <p:sldId id="291" r:id="rId8"/>
    <p:sldId id="296" r:id="rId9"/>
    <p:sldId id="292" r:id="rId10"/>
    <p:sldId id="293" r:id="rId11"/>
    <p:sldId id="294" r:id="rId12"/>
    <p:sldId id="295" r:id="rId13"/>
    <p:sldId id="29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82" d="100"/>
          <a:sy n="82" d="100"/>
        </p:scale>
        <p:origin x="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gif>
</file>

<file path=ppt/media/image11.png>
</file>

<file path=ppt/media/image12.png>
</file>

<file path=ppt/media/image13.jpeg>
</file>

<file path=ppt/media/image14.png>
</file>

<file path=ppt/media/image2.png>
</file>

<file path=ppt/media/image3.svg>
</file>

<file path=ppt/media/image4.png>
</file>

<file path=ppt/media/image5.jpg>
</file>

<file path=ppt/media/image6.jpg>
</file>

<file path=ppt/media/image7.jf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E0563-7136-4AB2-9921-9697900874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6C07CD-1C35-42F4-8BB9-E19926FA75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79B3C-11D4-4523-8A4B-68BF03A8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D35B7-E79F-4E17-B921-5A86A5487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E21B7-1648-4024-B1A1-69A2907C7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13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16B7D-1D1C-45B9-B28D-E244CE9B0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F03C0E-997F-4742-90B8-DF540C9F7B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CAAB7-E602-4936-884A-B7AAA2783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F3025-53BB-4621-82E9-0068E4780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E5AD7-B986-4D4C-8913-5A0CC5634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94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C74129-C0BD-4998-A484-0F1C62F0BF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2600C-8DF1-44FA-8C17-AC0CBA29B8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2CA0D-392E-4EA5-8D45-227631647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D99FF-1A24-49B6-859E-3F9BD9879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D39C9-B88E-4F02-96F0-742D5F32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01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Speakers | Background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D1DDB23A-D12D-6347-8641-F671DBF253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C0488158-1CF4-3A4E-81C1-F5F3617D18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7689" y="3514944"/>
            <a:ext cx="1783619" cy="178361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Photo</a:t>
            </a: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FFE91C2E-A36E-9C44-8185-BAD518BE7F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905" y="5442144"/>
            <a:ext cx="2121371" cy="688571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Speaker </a:t>
            </a:r>
            <a:br>
              <a:rPr lang="en-US" dirty="0"/>
            </a:br>
            <a:r>
              <a:rPr lang="en-US" dirty="0"/>
              <a:t>Name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C86E27EE-CE97-3B4F-968A-45A7A04CAB0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905" y="6041256"/>
            <a:ext cx="2121371" cy="372752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2">
            <a:extLst>
              <a:ext uri="{FF2B5EF4-FFF2-40B4-BE49-F238E27FC236}">
                <a16:creationId xmlns:a16="http://schemas.microsoft.com/office/drawing/2014/main" id="{0F67AA90-F839-C24F-9162-45E9FD071E2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2925" y="3514944"/>
            <a:ext cx="1783619" cy="178361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Photo</a:t>
            </a:r>
          </a:p>
        </p:txBody>
      </p:sp>
      <p:sp>
        <p:nvSpPr>
          <p:cNvPr id="32" name="Picture Placeholder 12">
            <a:extLst>
              <a:ext uri="{FF2B5EF4-FFF2-40B4-BE49-F238E27FC236}">
                <a16:creationId xmlns:a16="http://schemas.microsoft.com/office/drawing/2014/main" id="{4B04A254-E2AE-014A-8138-2095C5EE60E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698164" y="3514944"/>
            <a:ext cx="1783619" cy="178361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Photo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4AA95560-F409-574D-9B5F-9869D6E4B57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07275" y="5442144"/>
            <a:ext cx="2121371" cy="688571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Speaker </a:t>
            </a:r>
            <a:br>
              <a:rPr lang="en-US" dirty="0"/>
            </a:br>
            <a:r>
              <a:rPr lang="en-US" dirty="0"/>
              <a:t>Name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376D9877-CACF-6B49-8184-20EE6C1E52A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07275" y="6041256"/>
            <a:ext cx="2121371" cy="372752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EACF2BDA-068B-B945-A1D2-E79D4803579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85615" y="5442144"/>
            <a:ext cx="2121371" cy="688571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Speaker </a:t>
            </a:r>
            <a:br>
              <a:rPr lang="en-US" dirty="0"/>
            </a:br>
            <a:r>
              <a:rPr lang="en-US" dirty="0"/>
              <a:t>Name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2C2C928E-8801-A64C-AF05-033F57FD7E3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85615" y="6041256"/>
            <a:ext cx="2121371" cy="372752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7A8641E-0382-9840-A5B6-885EFCA876FA}"/>
              </a:ext>
            </a:extLst>
          </p:cNvPr>
          <p:cNvCxnSpPr>
            <a:cxnSpLocks/>
          </p:cNvCxnSpPr>
          <p:nvPr userDrawn="1"/>
        </p:nvCxnSpPr>
        <p:spPr>
          <a:xfrm>
            <a:off x="547690" y="2123617"/>
            <a:ext cx="5637959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901F5DD1-70A6-914A-89B6-E399064FAA5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90" y="2348039"/>
            <a:ext cx="5455079" cy="5285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 | Time |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B9614E1C-167D-7042-ADC4-D5CEE2A574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47690" y="2788721"/>
            <a:ext cx="5455079" cy="5285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D59DFF"/>
                </a:solidFill>
              </a:defRPr>
            </a:lvl1pPr>
          </a:lstStyle>
          <a:p>
            <a:pPr lvl="0"/>
            <a:r>
              <a:rPr lang="en-US" dirty="0"/>
              <a:t>Livestream event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D1A9590-493A-AF40-B8B4-1CEA58565D87}"/>
              </a:ext>
            </a:extLst>
          </p:cNvPr>
          <p:cNvSpPr/>
          <p:nvPr userDrawn="1"/>
        </p:nvSpPr>
        <p:spPr>
          <a:xfrm>
            <a:off x="0" y="0"/>
            <a:ext cx="12192000" cy="201168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pic>
        <p:nvPicPr>
          <p:cNvPr id="33" name="Graphic 32">
            <a:extLst>
              <a:ext uri="{FF2B5EF4-FFF2-40B4-BE49-F238E27FC236}">
                <a16:creationId xmlns:a16="http://schemas.microsoft.com/office/drawing/2014/main" id="{90212C15-668A-D44A-B666-0575C604C40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7895" y="504977"/>
            <a:ext cx="3228675" cy="1119431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2C84E06-B5D9-284C-B384-ED8A0F843438}"/>
              </a:ext>
            </a:extLst>
          </p:cNvPr>
          <p:cNvCxnSpPr/>
          <p:nvPr userDrawn="1"/>
        </p:nvCxnSpPr>
        <p:spPr>
          <a:xfrm>
            <a:off x="4098663" y="409467"/>
            <a:ext cx="0" cy="1404743"/>
          </a:xfrm>
          <a:prstGeom prst="line">
            <a:avLst/>
          </a:prstGeom>
          <a:ln w="19050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itle 1">
            <a:extLst>
              <a:ext uri="{FF2B5EF4-FFF2-40B4-BE49-F238E27FC236}">
                <a16:creationId xmlns:a16="http://schemas.microsoft.com/office/drawing/2014/main" id="{D44EC9DB-D8FF-9141-9F1C-047B01E59F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1109" y="498919"/>
            <a:ext cx="676058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of </a:t>
            </a:r>
            <a:br>
              <a:rPr lang="en-US" dirty="0"/>
            </a:br>
            <a:r>
              <a:rPr lang="en-US" dirty="0"/>
              <a:t>Event</a:t>
            </a:r>
          </a:p>
        </p:txBody>
      </p:sp>
    </p:spTree>
    <p:extLst>
      <p:ext uri="{BB962C8B-B14F-4D97-AF65-F5344CB8AC3E}">
        <p14:creationId xmlns:p14="http://schemas.microsoft.com/office/powerpoint/2010/main" val="30106570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tiled, sitting, honeycomb&#10;&#10;Description automatically generated">
            <a:extLst>
              <a:ext uri="{FF2B5EF4-FFF2-40B4-BE49-F238E27FC236}">
                <a16:creationId xmlns:a16="http://schemas.microsoft.com/office/drawing/2014/main" id="{1FE914DF-7776-D14C-9795-28249970BD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2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7895" y="504977"/>
            <a:ext cx="3228675" cy="1119431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55F6B6-CA99-F34C-BFBD-F01C3E063E17}"/>
              </a:ext>
            </a:extLst>
          </p:cNvPr>
          <p:cNvCxnSpPr>
            <a:cxnSpLocks/>
          </p:cNvCxnSpPr>
          <p:nvPr userDrawn="1"/>
        </p:nvCxnSpPr>
        <p:spPr>
          <a:xfrm>
            <a:off x="547690" y="3963175"/>
            <a:ext cx="6760585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9">
            <a:extLst>
              <a:ext uri="{FF2B5EF4-FFF2-40B4-BE49-F238E27FC236}">
                <a16:creationId xmlns:a16="http://schemas.microsoft.com/office/drawing/2014/main" id="{77A389FF-A330-9748-A2B2-AA38AA92BD3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90" y="4217033"/>
            <a:ext cx="5455079" cy="528579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 | Time |</a:t>
            </a:r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9F0FD163-5A7A-2B44-81F0-FF7032DD901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689" y="4772589"/>
            <a:ext cx="4110809" cy="528579"/>
          </a:xfrm>
        </p:spPr>
        <p:txBody>
          <a:bodyPr/>
          <a:lstStyle>
            <a:lvl1pPr marL="0" indent="0">
              <a:buNone/>
              <a:defRPr>
                <a:solidFill>
                  <a:srgbClr val="D59DFF"/>
                </a:solidFill>
              </a:defRPr>
            </a:lvl1pPr>
          </a:lstStyle>
          <a:p>
            <a:pPr lvl="0"/>
            <a:r>
              <a:rPr lang="en-US" dirty="0"/>
              <a:t>Livestream event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1DB3207-BBB5-1347-90FD-9B641CA6FC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90" y="2400841"/>
            <a:ext cx="6760585" cy="132556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of </a:t>
            </a:r>
            <a:br>
              <a:rPr lang="en-US" dirty="0"/>
            </a:br>
            <a:r>
              <a:rPr lang="en-US" dirty="0"/>
              <a:t>Event</a:t>
            </a:r>
          </a:p>
        </p:txBody>
      </p:sp>
    </p:spTree>
    <p:extLst>
      <p:ext uri="{BB962C8B-B14F-4D97-AF65-F5344CB8AC3E}">
        <p14:creationId xmlns:p14="http://schemas.microsoft.com/office/powerpoint/2010/main" val="3338106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50275-3F6A-428C-8EEF-47D3486E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9EAFF-F977-41E5-8F81-3E9D7164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B5C34-6D3F-4AE6-921D-16C1E31A8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E3A54-D829-408A-9763-B9FEF0B65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81BF2-ECD8-4CFD-BB8D-D9D78020B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243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2B297-32F0-4048-A0BD-C336D3ED1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C54895-FA01-46AE-997A-4699C5C804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C9AA9-D1BC-4F57-B9A7-66C12304A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59626-AC68-4D24-AD01-6119CF8F3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DD31E-1482-4458-89E5-2F0AF77C8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874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E1609-DDF3-4002-AA87-BDC5DABD3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069C5-EC78-47CC-B0AF-64CF977D2D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BB9CA-5ADD-457E-9031-AB0A6B4AF0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51FB65-AB04-48D0-9446-5462A9C5B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67A3D8-9C17-45D2-92DD-DA43C8FD1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13AA-B1EE-4EA8-9D6E-D14F6507D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513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42E00-3AC9-478F-BC7B-2EFCA9743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DACEFE-AB99-41DC-9630-F31A029275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38838-F81A-4531-B333-1ED04F7E1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4B727A-E333-4309-BF20-9E39790C5F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A91833-3149-4BD6-B335-92DF24EEE1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E60B2D-AB17-46E2-B541-D9B03E3D2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B2C571-FF5F-4723-8FED-3BC32EEEE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CCD146-2462-403C-8D48-9945CE2B5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538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F7CB7-768E-4221-B49B-D938E6BD5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FDE805-7BA5-448C-99A8-D8448D3FC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73F179-DFFE-4D96-B201-BFFC9FC0E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5B0E2C-3E37-4590-8104-BD011B535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70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CB74CC-5219-4316-8C5B-889473955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1E2F9A-78AD-410D-BAAB-070DEA59F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D0FD62-215E-494A-A602-7BF9279A4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38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1F9D6-0553-4892-9CA7-DCEAECE50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4A66A-C8BB-4203-A866-90769DE17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532F59-12EE-43F4-B7E4-9C371FAD4B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53FDF-1DE3-418A-9E01-5ED02BFAC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333A7A-8F0E-42E7-9C9C-AE5A1B79D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0275F0-4B87-4758-A421-527856AC1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000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DBC6C-B1BA-4289-AAFF-3D4FC47D7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02CB70-CFCB-4BB9-B4B2-2951696ADC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BD37DC-141C-4814-B77B-45E2FB9A3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B1869B-AEDB-4C52-8002-EF5E4E0E5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D1D992-DF04-4397-B901-BD5D7401B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85EB6-F775-4CC3-AE72-64A30EB76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696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08D4A2-8F25-4499-9ED0-ABBE315FF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36193-1C3C-4CF4-8F5C-DA0AD27A7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D34B7-41A9-4AB9-A656-38B8A18AAB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A8B59-3515-4FEA-8313-8438CE3DA86B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48440-0361-4510-8F14-E9D9320E65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6DCC9-AF5F-4328-A5B6-E6338EC92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99DCB-C60A-4184-8074-A12B6B54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44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67160-6A1D-484D-926D-F5B3EF0AC716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987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jf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powershell/" TargetMode="External"/><Relationship Id="rId2" Type="http://schemas.openxmlformats.org/officeDocument/2006/relationships/hyperlink" Target="https://devblogs.microsoft.com/powershell/monad-manifesto-the-origin-of-windows-powershell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cs.microsoft.com/en-us/powershell/scripting/overview?view=powershell-7.2" TargetMode="External"/><Relationship Id="rId5" Type="http://schemas.openxmlformats.org/officeDocument/2006/relationships/hyperlink" Target="https://github.com/PowerShell/PowerShell/releases/tag/v7.2.0" TargetMode="External"/><Relationship Id="rId4" Type="http://schemas.openxmlformats.org/officeDocument/2006/relationships/hyperlink" Target="https://www.powershellgallery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microsoft.com/en-us/graph/use-the-api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graph/powershell/get-started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docs.microsoft.com/en-us/graph/powershell/app-only?tabs=azure-portal" TargetMode="External"/><Relationship Id="rId4" Type="http://schemas.openxmlformats.org/officeDocument/2006/relationships/hyperlink" Target="https://docs.microsoft.com/en-us/graph/powershell/navigatin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docs.microsoft.com/en-us/powershell/scripting/developer/module/understanding-a-windows-powershell-module?view=powershell-7.2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BF6D4DA-C0D1-4F4B-8290-CA287F37F80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3" r="3233"/>
          <a:stretch/>
        </p:blipFill>
        <p:spPr>
          <a:xfrm>
            <a:off x="823657" y="3588153"/>
            <a:ext cx="1783619" cy="17836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9451BE4-86D9-DD45-8653-C74B45BFA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4781" y="5422272"/>
            <a:ext cx="2121371" cy="688571"/>
          </a:xfrm>
        </p:spPr>
        <p:txBody>
          <a:bodyPr>
            <a:normAutofit fontScale="85000" lnSpcReduction="10000"/>
          </a:bodyPr>
          <a:lstStyle/>
          <a:p>
            <a:pPr algn="ctr"/>
            <a:r>
              <a:rPr lang="en-US" dirty="0"/>
              <a:t>Chendrayan Venkatesan</a:t>
            </a:r>
          </a:p>
          <a:p>
            <a:pPr algn="ctr"/>
            <a:r>
              <a:rPr lang="en-US" dirty="0"/>
              <a:t>(Speaker)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DE99A-25A8-5049-88D2-44AE1890D4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4781" y="6041256"/>
            <a:ext cx="2121371" cy="372752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/>
              <a:t>Microsoft Most Valuable Professional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9096AEFF-2209-D941-A930-8A4F11C1DA4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7" b="807"/>
          <a:stretch/>
        </p:blipFill>
        <p:spPr>
          <a:xfrm>
            <a:off x="3197595" y="3572359"/>
            <a:ext cx="1783619" cy="17836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9369F59E-4FA1-6D41-8DA2-82EBFA6FCC7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46300" y="3588153"/>
            <a:ext cx="1783619" cy="17836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B03B86C-F3BD-7C43-B459-6FD297CE117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08141" y="5414119"/>
            <a:ext cx="2121371" cy="688571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/>
              <a:t>Rohit Yadav</a:t>
            </a:r>
          </a:p>
          <a:p>
            <a:pPr algn="ctr"/>
            <a:r>
              <a:rPr lang="en-US" dirty="0"/>
              <a:t>(Moderator)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B08360-1399-7F40-895A-A8D2A5954ED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062556" y="6041256"/>
            <a:ext cx="2121371" cy="372752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/>
              <a:t>Gold Microsoft Learn Student Ambassador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F9CC470-C057-6C4A-AB20-B46436428E4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577424" y="5442144"/>
            <a:ext cx="2121371" cy="688571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/>
              <a:t>Arpita Das</a:t>
            </a:r>
          </a:p>
          <a:p>
            <a:pPr algn="ctr"/>
            <a:r>
              <a:rPr lang="en-US" dirty="0"/>
              <a:t>(Moderator)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29E14C-DCA6-4643-A189-EEA43F9D39E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577424" y="6041256"/>
            <a:ext cx="2121371" cy="372752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/>
              <a:t>Gold Microsoft Learn Student Ambassador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3CA1D84-1810-C141-9BFC-9798DAC1A6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Wed, Nov 17  |  17:00 – 18:00 (India Standard Time)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4C77F35-8D99-6B43-9C0A-4ABF9C2EA87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>
            <a:normAutofit/>
          </a:bodyPr>
          <a:lstStyle/>
          <a:p>
            <a:r>
              <a:rPr lang="en-US" sz="1867" dirty="0"/>
              <a:t>Livestream event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06D5603-3241-4E41-A9BB-E4C10BE0F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Converting PowerShell Scripts to use Graph API</a:t>
            </a:r>
          </a:p>
        </p:txBody>
      </p:sp>
    </p:spTree>
    <p:extLst>
      <p:ext uri="{BB962C8B-B14F-4D97-AF65-F5344CB8AC3E}">
        <p14:creationId xmlns:p14="http://schemas.microsoft.com/office/powerpoint/2010/main" val="3573537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29363-D7EA-43C2-A4BF-DFA5FDF52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 C:\&gt; MS Graph Permissions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C00E7-DED9-4772-B2F5-92239A9594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Delegated permissions </a:t>
            </a:r>
            <a:r>
              <a:rPr lang="en-US" dirty="0"/>
              <a:t>are used by apps that </a:t>
            </a:r>
            <a:r>
              <a:rPr lang="en-US" b="1" dirty="0">
                <a:solidFill>
                  <a:srgbClr val="00B050"/>
                </a:solidFill>
              </a:rPr>
              <a:t>have a signed-in user present</a:t>
            </a:r>
            <a:r>
              <a:rPr lang="en-US" dirty="0"/>
              <a:t>. For these apps, either the user or an administrator consents to the permissions that the app requests and the app can act as the signed-in user when making calls to Microsoft Graph. Some delegated permissions can be consented by non-administrative users, but some higher-privileged permissions require administrator consent.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CF1573-3229-4753-BA65-2E639324492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Application permissions </a:t>
            </a:r>
            <a:r>
              <a:rPr lang="en-US" dirty="0"/>
              <a:t>are used by apps that run </a:t>
            </a:r>
            <a:r>
              <a:rPr lang="en-US" b="1" i="1" dirty="0">
                <a:solidFill>
                  <a:srgbClr val="00B050"/>
                </a:solidFill>
              </a:rPr>
              <a:t>without a signed-in </a:t>
            </a:r>
            <a:r>
              <a:rPr lang="en-US" dirty="0"/>
              <a:t>user present. For example, apps that run as background services or daemons. Application permissions can only be consented by an administrator.</a:t>
            </a:r>
          </a:p>
        </p:txBody>
      </p:sp>
    </p:spTree>
    <p:extLst>
      <p:ext uri="{BB962C8B-B14F-4D97-AF65-F5344CB8AC3E}">
        <p14:creationId xmlns:p14="http://schemas.microsoft.com/office/powerpoint/2010/main" val="4269379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40AB2-5E90-4733-8722-E41505D44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3602"/>
            <a:ext cx="5876651" cy="497086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PS C:\&gt; $Demo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EE631-7147-4179-8F2B-D6484D5D1D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0A2CC1-C2E9-4E3E-B766-DD3869585E5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Man in Grey Dress Shirt Using Brown Cardboard Vr Glasses">
            <a:extLst>
              <a:ext uri="{FF2B5EF4-FFF2-40B4-BE49-F238E27FC236}">
                <a16:creationId xmlns:a16="http://schemas.microsoft.com/office/drawing/2014/main" id="{A562FDC0-7534-4A88-B2AB-11D22A8CA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31799"/>
            <a:ext cx="5743575" cy="38325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8EB5EC-0E97-4F8C-B736-8F0229F2A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278489">
            <a:off x="7057404" y="2343705"/>
            <a:ext cx="4448796" cy="17147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69409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C909DE-FB19-443D-8961-81B4F9A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1025758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926EEF-5BD1-4FDB-9CFE-0A84F0282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000" dirty="0"/>
              <a:t>Chendrayan Venkatesan</a:t>
            </a:r>
            <a:br>
              <a:rPr lang="en-US" sz="3000" dirty="0"/>
            </a:br>
            <a:r>
              <a:rPr lang="en-US" sz="3000" dirty="0"/>
              <a:t>MVP | MCTS | MCP | ITIL V3</a:t>
            </a:r>
            <a:br>
              <a:rPr lang="en-US" sz="3000" dirty="0"/>
            </a:br>
            <a:r>
              <a:rPr lang="en-US" sz="3000" dirty="0"/>
              <a:t>@ChendrayanV</a:t>
            </a:r>
            <a:br>
              <a:rPr lang="en-US" sz="3000" dirty="0"/>
            </a:br>
            <a:r>
              <a:rPr lang="en-US" sz="3000" dirty="0"/>
              <a:t>https://about-powershell.com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B756C27-84E5-46E3-8139-56C30D3B4462}"/>
              </a:ext>
            </a:extLst>
          </p:cNvPr>
          <p:cNvSpPr txBox="1">
            <a:spLocks/>
          </p:cNvSpPr>
          <p:nvPr/>
        </p:nvSpPr>
        <p:spPr>
          <a:xfrm>
            <a:off x="547689" y="4753516"/>
            <a:ext cx="676058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Rohit Yadav</a:t>
            </a:r>
          </a:p>
          <a:p>
            <a:r>
              <a:rPr lang="en-US" sz="2500" dirty="0"/>
              <a:t>Gold Microsoft Learn Student Ambassador </a:t>
            </a:r>
          </a:p>
          <a:p>
            <a:r>
              <a:rPr lang="en-US" sz="2500"/>
              <a:t>@rty2423</a:t>
            </a:r>
            <a:br>
              <a:rPr lang="en-US" sz="2500" dirty="0"/>
            </a:br>
            <a:endParaRPr lang="en-US" sz="25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0FC50373-0766-45CA-BCBA-9B9731E07879}"/>
              </a:ext>
            </a:extLst>
          </p:cNvPr>
          <p:cNvSpPr txBox="1">
            <a:spLocks/>
          </p:cNvSpPr>
          <p:nvPr/>
        </p:nvSpPr>
        <p:spPr>
          <a:xfrm>
            <a:off x="6257926" y="4753515"/>
            <a:ext cx="676058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Arpita Das</a:t>
            </a:r>
          </a:p>
          <a:p>
            <a:r>
              <a:rPr lang="en-US" sz="2500" dirty="0"/>
              <a:t>Gold Microsoft Learn Student Ambassador </a:t>
            </a:r>
          </a:p>
          <a:p>
            <a:r>
              <a:rPr lang="en-US" sz="2500" dirty="0"/>
              <a:t>@arpiiitaaa</a:t>
            </a:r>
            <a:br>
              <a:rPr lang="en-US" sz="2500" dirty="0"/>
            </a:b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795682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F190EB-431B-4377-9990-D71F35B79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 C:\&gt; $Agenda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45FD62-A6D0-428D-8106-AB02DED4BF7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Brief introduction to PowerShell</a:t>
            </a:r>
          </a:p>
          <a:p>
            <a:r>
              <a:rPr lang="en-US" dirty="0"/>
              <a:t>Overview of Microsoft Graph API</a:t>
            </a:r>
          </a:p>
          <a:p>
            <a:r>
              <a:rPr lang="en-US" dirty="0"/>
              <a:t>Microsoft PowerShell Graph Modules</a:t>
            </a:r>
          </a:p>
          <a:p>
            <a:r>
              <a:rPr lang="en-US" dirty="0"/>
              <a:t>Building Custom Modules (Script)</a:t>
            </a:r>
          </a:p>
          <a:p>
            <a:r>
              <a:rPr lang="en-US" dirty="0"/>
              <a:t>API Permissions</a:t>
            </a:r>
          </a:p>
          <a:p>
            <a:r>
              <a:rPr lang="en-US" dirty="0"/>
              <a:t>Demo</a:t>
            </a:r>
          </a:p>
          <a:p>
            <a:pPr lvl="1"/>
            <a:r>
              <a:rPr lang="en-US" dirty="0"/>
              <a:t>Building a web app using PowerShell </a:t>
            </a:r>
            <a:r>
              <a:rPr lang="en-US" dirty="0" err="1"/>
              <a:t>Pode</a:t>
            </a:r>
            <a:r>
              <a:rPr lang="en-US" dirty="0"/>
              <a:t> module. </a:t>
            </a:r>
          </a:p>
          <a:p>
            <a:pPr lvl="1"/>
            <a:r>
              <a:rPr lang="en-US" dirty="0"/>
              <a:t>Containerize the application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C2EB7749-46C4-444B-B973-FB442196959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00204"/>
            <a:ext cx="5181600" cy="26021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13550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96382-0298-47C3-835B-990E7A8DC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 C:\&gt; $Prerequisites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8A536-B50A-4125-999D-3910B67143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Azure &amp; Microsoft account.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Permission to register application.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Permission to grant delegate/application permission to the application.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Visual Studio Code + PowerShell extension.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BD13B-C9FB-4F4A-867C-9FB41A5D0B2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593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DFEE3-2DB9-4526-AEBC-62AF540D0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 C:\&gt; Introduction to PowerShell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81484-B68D-4291-ADF3-47AD1B40D91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PowerShell is a cross-platform task automation solution.</a:t>
            </a:r>
          </a:p>
          <a:p>
            <a:pPr lvl="1"/>
            <a:r>
              <a:rPr lang="en-US" dirty="0"/>
              <a:t>Developer: Microsoft</a:t>
            </a:r>
          </a:p>
          <a:p>
            <a:pPr lvl="1"/>
            <a:r>
              <a:rPr lang="en-US" dirty="0"/>
              <a:t>Stable Release: Nov 09, 2021</a:t>
            </a:r>
          </a:p>
          <a:p>
            <a:pPr lvl="1"/>
            <a:r>
              <a:rPr lang="en-US" dirty="0"/>
              <a:t>Implementation Language: C#</a:t>
            </a:r>
          </a:p>
          <a:p>
            <a:r>
              <a:rPr lang="en-US" dirty="0"/>
              <a:t>A far more than a Scripting Language.</a:t>
            </a:r>
          </a:p>
          <a:p>
            <a:r>
              <a:rPr lang="en-US" dirty="0"/>
              <a:t>Commands are cmdlets – Cmdlets can be compiled in any .NET language / PS script.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EBFC9D-97EC-4E8D-B216-929AA29E51A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Monad Manifesto – the Origin of Windows PowerShell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PowerShell Documentation</a:t>
            </a:r>
            <a:endParaRPr lang="en-US" dirty="0"/>
          </a:p>
          <a:p>
            <a:r>
              <a:rPr lang="en-US" dirty="0"/>
              <a:t>Find and install required modules. (</a:t>
            </a:r>
            <a:r>
              <a:rPr lang="en-US" dirty="0">
                <a:hlinkClick r:id="rId4"/>
              </a:rPr>
              <a:t>PowerShell Gallery</a:t>
            </a:r>
            <a:r>
              <a:rPr lang="en-US" dirty="0"/>
              <a:t>)</a:t>
            </a:r>
          </a:p>
          <a:p>
            <a:r>
              <a:rPr lang="en-US" dirty="0">
                <a:hlinkClick r:id="rId5"/>
              </a:rPr>
              <a:t>Release of version 7.2.0</a:t>
            </a:r>
            <a:endParaRPr lang="en-US" dirty="0"/>
          </a:p>
          <a:p>
            <a:r>
              <a:rPr lang="en-US" dirty="0"/>
              <a:t>All you need is </a:t>
            </a:r>
            <a:r>
              <a:rPr lang="en-US" dirty="0">
                <a:hlinkClick r:id="rId6"/>
              </a:rPr>
              <a:t>this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3906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7E5FE-F3A3-499D-95A2-5FA0B705B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 C:\&gt; $</a:t>
            </a:r>
            <a:r>
              <a:rPr lang="en-US" dirty="0" err="1"/>
              <a:t>Microsoft_Graph_API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E7E19-C358-44B2-8187-E0873A8987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Unified program model for data &amp; intelligence in M365.</a:t>
            </a:r>
          </a:p>
          <a:p>
            <a:r>
              <a:rPr lang="en-US" dirty="0"/>
              <a:t>A single endpoint to access rich, people-centric data &amp; insights in MS cloud. </a:t>
            </a:r>
          </a:p>
          <a:p>
            <a:r>
              <a:rPr lang="en-US" dirty="0"/>
              <a:t>Microsoft Graph Connectors</a:t>
            </a:r>
          </a:p>
          <a:p>
            <a:pPr lvl="1"/>
            <a:r>
              <a:rPr lang="en-US" dirty="0"/>
              <a:t>Incoming Request Direction &amp; Deliver data to external</a:t>
            </a:r>
          </a:p>
          <a:p>
            <a:pPr lvl="1"/>
            <a:r>
              <a:rPr lang="en-US" dirty="0"/>
              <a:t>Data sources – Box, Google Drive etc.</a:t>
            </a:r>
          </a:p>
          <a:p>
            <a:r>
              <a:rPr lang="en-US" dirty="0"/>
              <a:t>Microsoft Graph Data Connect</a:t>
            </a:r>
          </a:p>
          <a:p>
            <a:pPr lvl="1"/>
            <a:r>
              <a:rPr lang="en-US" dirty="0"/>
              <a:t>Set of tools to streamline secure and build scalable solution. </a:t>
            </a:r>
          </a:p>
          <a:p>
            <a:pPr lvl="1"/>
            <a:r>
              <a:rPr lang="en-US" dirty="0"/>
              <a:t>Allows to make intelligent applications.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46C275-DDE1-49EE-B5D3-C5DEB90DE96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Use the Microsoft Graph API</a:t>
            </a:r>
            <a:r>
              <a:rPr lang="en-US" dirty="0"/>
              <a:t>.</a:t>
            </a:r>
          </a:p>
        </p:txBody>
      </p:sp>
      <p:pic>
        <p:nvPicPr>
          <p:cNvPr id="1026" name="Picture 2" descr="An image showing the primary resources and relationships that are part of the graph">
            <a:extLst>
              <a:ext uri="{FF2B5EF4-FFF2-40B4-BE49-F238E27FC236}">
                <a16:creationId xmlns:a16="http://schemas.microsoft.com/office/drawing/2014/main" id="{FDF1A10B-C2D7-4AF0-A6DE-1F82527B5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75" y="2452688"/>
            <a:ext cx="6191250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3378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260F8-1FAC-4C51-9C7C-6395AE6D9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 C:\&gt; What can I do with MS Graph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47B6B-182E-4C93-B605-59814FA9313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Integrate intelligence with your application. </a:t>
            </a:r>
          </a:p>
          <a:p>
            <a:r>
              <a:rPr lang="en-US" dirty="0"/>
              <a:t>Workflows, automations, orchestrations. </a:t>
            </a:r>
          </a:p>
          <a:p>
            <a:r>
              <a:rPr lang="en-US" dirty="0"/>
              <a:t>Web Apps. </a:t>
            </a:r>
          </a:p>
          <a:p>
            <a:r>
              <a:rPr lang="en-US" dirty="0"/>
              <a:t>Work with </a:t>
            </a:r>
          </a:p>
          <a:p>
            <a:pPr lvl="1"/>
            <a:r>
              <a:rPr lang="en-US" dirty="0"/>
              <a:t>Calendars/ Events</a:t>
            </a:r>
          </a:p>
          <a:p>
            <a:pPr lvl="1"/>
            <a:r>
              <a:rPr lang="en-US" dirty="0"/>
              <a:t>Important Emails</a:t>
            </a:r>
          </a:p>
          <a:p>
            <a:pPr lvl="1"/>
            <a:r>
              <a:rPr lang="en-US" dirty="0"/>
              <a:t>SharePoint lists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22D48B5-FE13-4BA4-9CE4-55CDEBFB01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43969"/>
            <a:ext cx="5181600" cy="29146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24748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DCF2B-12EC-4941-BFEF-9DCA4B93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 C:\&gt; $</a:t>
            </a:r>
            <a:r>
              <a:rPr lang="en-US" dirty="0" err="1"/>
              <a:t>PowerShell_Module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56F4523-545B-4F51-A97F-0A36F7B3AF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707288"/>
            <a:ext cx="5181600" cy="258801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739D28-570D-44FB-AABA-4427C8EAF23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Graph PowerShell SDK</a:t>
            </a:r>
            <a:r>
              <a:rPr lang="en-US" dirty="0"/>
              <a:t>.</a:t>
            </a:r>
          </a:p>
          <a:p>
            <a:r>
              <a:rPr lang="en-US" dirty="0">
                <a:hlinkClick r:id="rId4"/>
              </a:rPr>
              <a:t>Navigating the Microsoft Graph PowerShell SDK</a:t>
            </a:r>
            <a:r>
              <a:rPr lang="en-US" dirty="0"/>
              <a:t>. </a:t>
            </a:r>
          </a:p>
          <a:p>
            <a:r>
              <a:rPr lang="en-US" dirty="0">
                <a:hlinkClick r:id="rId5"/>
              </a:rPr>
              <a:t>Use app-only authentication with the Microsoft Graph PowerShell SDK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730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D2CA3-8661-4667-A45B-B907D08BF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 C:\&gt; $</a:t>
            </a:r>
            <a:r>
              <a:rPr lang="en-US" dirty="0" err="1"/>
              <a:t>Custom_Module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8DC25-3BDF-492C-92EE-8EC7B208CA8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 package that contains PowerShell members</a:t>
            </a:r>
          </a:p>
          <a:p>
            <a:pPr lvl="1"/>
            <a:r>
              <a:rPr lang="en-US" dirty="0"/>
              <a:t>Cmdlets, Providers, Functions, Workflows, Variables and Aliases. </a:t>
            </a:r>
          </a:p>
          <a:p>
            <a:r>
              <a:rPr lang="en-US" dirty="0"/>
              <a:t>Types of modules</a:t>
            </a:r>
          </a:p>
          <a:p>
            <a:pPr lvl="1"/>
            <a:r>
              <a:rPr lang="en-US" dirty="0"/>
              <a:t>Script</a:t>
            </a:r>
          </a:p>
          <a:p>
            <a:pPr lvl="1"/>
            <a:r>
              <a:rPr lang="en-US" dirty="0"/>
              <a:t>Binary</a:t>
            </a:r>
          </a:p>
          <a:p>
            <a:pPr lvl="1"/>
            <a:r>
              <a:rPr lang="en-US" dirty="0"/>
              <a:t>Manifest</a:t>
            </a:r>
          </a:p>
          <a:p>
            <a:pPr lvl="1"/>
            <a:r>
              <a:rPr lang="en-US" dirty="0"/>
              <a:t>Dynamic</a:t>
            </a:r>
          </a:p>
          <a:p>
            <a:pPr lvl="1"/>
            <a:endParaRPr lang="en-US" dirty="0"/>
          </a:p>
        </p:txBody>
      </p:sp>
      <p:pic>
        <p:nvPicPr>
          <p:cNvPr id="6" name="Content Placeholder 5">
            <a:hlinkClick r:id="rId2"/>
            <a:extLst>
              <a:ext uri="{FF2B5EF4-FFF2-40B4-BE49-F238E27FC236}">
                <a16:creationId xmlns:a16="http://schemas.microsoft.com/office/drawing/2014/main" id="{317F3138-85A8-4AD0-A3FD-36BC40C6EE1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316254"/>
            <a:ext cx="5181600" cy="337008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3078446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539</Words>
  <Application>Microsoft Office PowerPoint</Application>
  <PresentationFormat>Widescreen</PresentationFormat>
  <Paragraphs>80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1_Office Theme</vt:lpstr>
      <vt:lpstr>Converting PowerShell Scripts to use Graph API</vt:lpstr>
      <vt:lpstr>Chendrayan Venkatesan MVP | MCTS | MCP | ITIL V3 @ChendrayanV https://about-powershell.com</vt:lpstr>
      <vt:lpstr>PS C:\&gt; $Agenda</vt:lpstr>
      <vt:lpstr>PS C:\&gt; $Prerequisites</vt:lpstr>
      <vt:lpstr>PS C:\&gt; Introduction to PowerShell</vt:lpstr>
      <vt:lpstr>PS C:\&gt; $Microsoft_Graph_API</vt:lpstr>
      <vt:lpstr>PS C:\&gt; What can I do with MS Graph API?</vt:lpstr>
      <vt:lpstr>PS C:\&gt; $PowerShell_Module</vt:lpstr>
      <vt:lpstr>PS C:\&gt; $Custom_Module</vt:lpstr>
      <vt:lpstr>PS C:\&gt; MS Graph Permissions</vt:lpstr>
      <vt:lpstr>PS C:\&gt; $Demo</vt:lpstr>
      <vt:lpstr>Thank You!!!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Converting PowerShell Scripts to use Graph API</dc:title>
  <dc:creator>Chendrayan Venkatesan</dc:creator>
  <cp:lastModifiedBy>Chendrayan Venkatesan</cp:lastModifiedBy>
  <cp:revision>23</cp:revision>
  <dcterms:created xsi:type="dcterms:W3CDTF">2021-11-16T02:39:55Z</dcterms:created>
  <dcterms:modified xsi:type="dcterms:W3CDTF">2021-11-17T10:40:36Z</dcterms:modified>
</cp:coreProperties>
</file>

<file path=docProps/thumbnail.jpeg>
</file>